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1" r:id="rId5"/>
    <p:sldId id="262" r:id="rId6"/>
    <p:sldId id="264" r:id="rId7"/>
    <p:sldId id="265" r:id="rId8"/>
    <p:sldId id="266" r:id="rId9"/>
    <p:sldId id="269" r:id="rId10"/>
    <p:sldId id="267" r:id="rId11"/>
    <p:sldId id="268" r:id="rId12"/>
    <p:sldId id="270" r:id="rId13"/>
    <p:sldId id="272" r:id="rId14"/>
    <p:sldId id="271" r:id="rId15"/>
    <p:sldId id="273" r:id="rId16"/>
    <p:sldId id="275" r:id="rId17"/>
    <p:sldId id="274" r:id="rId18"/>
    <p:sldId id="276" r:id="rId19"/>
    <p:sldId id="277" r:id="rId20"/>
    <p:sldId id="281" r:id="rId21"/>
    <p:sldId id="282" r:id="rId22"/>
    <p:sldId id="280" r:id="rId23"/>
    <p:sldId id="278" r:id="rId24"/>
    <p:sldId id="283" r:id="rId2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76"/>
  </p:normalViewPr>
  <p:slideViewPr>
    <p:cSldViewPr snapToGrid="0" snapToObjects="1">
      <p:cViewPr>
        <p:scale>
          <a:sx n="66" d="100"/>
          <a:sy n="66" d="100"/>
        </p:scale>
        <p:origin x="2370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174D-155A-244E-A12C-828891500B40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30AD-4F5B-8247-BE6F-5DCD210AA88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748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D30AD-4F5B-8247-BE6F-5DCD210AA88B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4543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D30AD-4F5B-8247-BE6F-5DCD210AA88B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9846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D30AD-4F5B-8247-BE6F-5DCD210AA88B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044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D30AD-4F5B-8247-BE6F-5DCD210AA88B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1832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D30AD-4F5B-8247-BE6F-5DCD210AA88B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94191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D30AD-4F5B-8247-BE6F-5DCD210AA88B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3140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D30AD-4F5B-8247-BE6F-5DCD210AA88B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3240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D30AD-4F5B-8247-BE6F-5DCD210AA88B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978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583FFB-4B7E-3146-B7FA-A4B2D7A78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61B89DF-F004-B84F-B527-BF7CE33D5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311E428-EA41-D44F-A995-DD5D90546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3B7CBC-C056-7540-96C9-931B6F18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48942CD-DC72-ED43-AB9B-8204B2AF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798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A07E27-18F7-2C44-BD62-6F7F7776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2858BDA-3796-B345-A485-10E2075B4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5FF79E-4FF3-C146-AB56-10EC5C2AE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D8726B-BD44-694B-A17E-EBFF6C0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5BA23AE-0559-334B-B9CF-A7C80612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380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8F5CE53-440A-9744-8F10-6E5128CB0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DDF4A1A-1BC0-F348-87B6-80019918D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B207BA-0C41-894F-9137-4CFD3571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956781-1757-B94A-9451-46BD8826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0BE38B-20B8-9845-A3FF-671B7645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6544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5AFDA8-71B0-2743-B816-E923B6CE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83BED6-2237-DF4D-B563-AE6D94303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B4F3A5-A654-2948-AB76-79C5A514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76997CF-7537-404D-835D-CD838A62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432E57-52FA-5046-A7E0-CC27C96B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5363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B66516-4AA2-2749-BCD6-F04C01BEE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E86889A-B593-8641-9C2E-0C4BDC2FB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8E3E9DA-63C7-BC4A-8821-C00C5038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A0E8259-349A-2948-BAF0-B06311CF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CBB9D3-B875-0D4A-A700-4A5D75CE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273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BC2C4-B672-A342-A07A-5F35E658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A0620C-F142-A240-A834-2717EA1D1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59DB3BD-EBE9-724E-A25D-48CAD16A5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636E14-DFD5-A647-A2F7-B5ED6202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CCADF5-162B-2246-BE6C-40958DEB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6B39860-5633-2D45-B779-BFB89A46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4916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F3A36-AAE7-E545-B8C8-56D81CFA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DF557E1-BE09-3F41-8716-35E0F27EE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605A2D-1184-794A-A59B-5994E2E1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87D9FAF-A18D-264C-896E-6E959C822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1DD298B-9C64-4944-A4C0-932733F2E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29E61DA-E111-4043-BB52-0FD2E7AD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D617FBA-636A-8248-A046-A9ADDE6D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7CD11D2-77B9-0D4B-92C6-9AAF279D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9053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ADB08D-1728-FD44-A390-3E15E489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B63ACFA-44CA-5244-8AE3-76FD9B65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7CEF922-24B0-1D46-8F73-337E386F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6B65191-E371-204E-ADB5-55DD8A48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5987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C5552F4-9584-DB43-B140-61EDA95F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0D6E3FD-F457-6041-80AA-D2413F07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2B79499-AA37-9B47-83FD-E9C18293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607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E3F884-F366-DD42-ADBE-0AEAEAFD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F170CD-C347-0B49-A38B-D2F0AA66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7BF5D77-7FF4-5B49-B286-F308C9749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E1105D5-E895-DA44-8FD5-8AA0B51D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D40818A-287C-904E-B940-4FC3E858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6A8ECF7-A7C0-A84D-B5B0-18607FB9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2614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913CDC-2A31-D548-B702-40308A75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0D18669-36AD-FE40-9909-0CAE5602A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A4F25A8-FE7C-AF47-95EB-72CE829E4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CDA5356-113C-724B-ADCA-299736F2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FF9939-3BE7-984B-B3BC-AC191038D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74B6CBD-AF11-D142-AA74-4CE177FB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837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052E039-B6CB-9741-AB59-D026057D2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7A8E49-F84D-3340-AC3E-64C183CD2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A6C4BB-E310-7A47-9793-70E76AC8A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ECBD7-EADE-6C4B-BF7F-E6F703E997E9}" type="datetimeFigureOut">
              <a:rPr lang="x-none" smtClean="0"/>
              <a:t>23-Oct-20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0AE4FF-8BCB-DD43-BF21-13F17743D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92183D-FFCB-5B42-8EBB-C7C07197C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CB0F5-BD97-A544-8435-07B78F88E2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386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6.04008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706D4E-38EF-7147-8C7F-04DE971F4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dirty="0"/>
              <a:t>Image restoration and synthesis via Learned Gradient Descent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9D6FAAF-1214-D546-A31A-C257979C0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dirty="0"/>
              <a:t>Koshelev Iaroslav,</a:t>
            </a:r>
          </a:p>
          <a:p>
            <a:r>
              <a:rPr lang="x-none" dirty="0"/>
              <a:t>Bayesian ML, 2020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ys-koshelev</a:t>
            </a:r>
            <a:r>
              <a:rPr lang="en-GB" dirty="0"/>
              <a:t>/</a:t>
            </a:r>
            <a:r>
              <a:rPr lang="en-GB" dirty="0" err="1"/>
              <a:t>lgd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0562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B028B3-930F-A94A-8573-C17E6EB4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Who cares?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8D7BC37-D177-C640-A062-926312A3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39" y="6130227"/>
            <a:ext cx="7835900" cy="5588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418639" y="2374729"/>
            <a:ext cx="6881481" cy="2492973"/>
            <a:chOff x="2286167" y="3204651"/>
            <a:chExt cx="7548726" cy="2734698"/>
          </a:xfrm>
        </p:grpSpPr>
        <p:sp>
          <p:nvSpPr>
            <p:cNvPr id="11" name="Freeform 10"/>
            <p:cNvSpPr/>
            <p:nvPr/>
          </p:nvSpPr>
          <p:spPr bwMode="auto">
            <a:xfrm>
              <a:off x="7513306" y="3204651"/>
              <a:ext cx="2321587" cy="2734698"/>
            </a:xfrm>
            <a:custGeom>
              <a:avLst/>
              <a:gdLst>
                <a:gd name="connsiteX0" fmla="*/ 691004 w 2321587"/>
                <a:gd name="connsiteY0" fmla="*/ 131752 h 2734698"/>
                <a:gd name="connsiteX1" fmla="*/ 12072 w 2321587"/>
                <a:gd name="connsiteY1" fmla="*/ 963739 h 2734698"/>
                <a:gd name="connsiteX2" fmla="*/ 306407 w 2321587"/>
                <a:gd name="connsiteY2" fmla="*/ 1473919 h 2734698"/>
                <a:gd name="connsiteX3" fmla="*/ 934321 w 2321587"/>
                <a:gd name="connsiteY3" fmla="*/ 1501390 h 2734698"/>
                <a:gd name="connsiteX4" fmla="*/ 573270 w 2321587"/>
                <a:gd name="connsiteY4" fmla="*/ 2223492 h 2734698"/>
                <a:gd name="connsiteX5" fmla="*/ 1931135 w 2321587"/>
                <a:gd name="connsiteY5" fmla="*/ 2714049 h 2734698"/>
                <a:gd name="connsiteX6" fmla="*/ 2303959 w 2321587"/>
                <a:gd name="connsiteY6" fmla="*/ 1524937 h 2734698"/>
                <a:gd name="connsiteX7" fmla="*/ 1495519 w 2321587"/>
                <a:gd name="connsiteY7" fmla="*/ 1065775 h 2734698"/>
                <a:gd name="connsiteX8" fmla="*/ 2127358 w 2321587"/>
                <a:gd name="connsiteY8" fmla="*/ 96432 h 2734698"/>
                <a:gd name="connsiteX9" fmla="*/ 691004 w 2321587"/>
                <a:gd name="connsiteY9" fmla="*/ 131752 h 273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1587" h="2734698">
                  <a:moveTo>
                    <a:pt x="691004" y="131752"/>
                  </a:moveTo>
                  <a:cubicBezTo>
                    <a:pt x="338456" y="276303"/>
                    <a:pt x="76171" y="740045"/>
                    <a:pt x="12072" y="963739"/>
                  </a:cubicBezTo>
                  <a:cubicBezTo>
                    <a:pt x="-52027" y="1187433"/>
                    <a:pt x="152699" y="1384311"/>
                    <a:pt x="306407" y="1473919"/>
                  </a:cubicBezTo>
                  <a:cubicBezTo>
                    <a:pt x="460115" y="1563527"/>
                    <a:pt x="889844" y="1376461"/>
                    <a:pt x="934321" y="1501390"/>
                  </a:cubicBezTo>
                  <a:cubicBezTo>
                    <a:pt x="978798" y="1626319"/>
                    <a:pt x="407134" y="2021382"/>
                    <a:pt x="573270" y="2223492"/>
                  </a:cubicBezTo>
                  <a:cubicBezTo>
                    <a:pt x="739406" y="2425602"/>
                    <a:pt x="1642687" y="2830475"/>
                    <a:pt x="1931135" y="2714049"/>
                  </a:cubicBezTo>
                  <a:cubicBezTo>
                    <a:pt x="2219583" y="2597623"/>
                    <a:pt x="2376562" y="1799649"/>
                    <a:pt x="2303959" y="1524937"/>
                  </a:cubicBezTo>
                  <a:cubicBezTo>
                    <a:pt x="2231356" y="1250225"/>
                    <a:pt x="1524952" y="1303859"/>
                    <a:pt x="1495519" y="1065775"/>
                  </a:cubicBezTo>
                  <a:cubicBezTo>
                    <a:pt x="1466086" y="827691"/>
                    <a:pt x="2260790" y="250794"/>
                    <a:pt x="2127358" y="96432"/>
                  </a:cubicBezTo>
                  <a:cubicBezTo>
                    <a:pt x="1993926" y="-57930"/>
                    <a:pt x="1043552" y="-12799"/>
                    <a:pt x="691004" y="13175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99825" y="3527067"/>
              <a:ext cx="5485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Y</a:t>
              </a:r>
              <a:endParaRPr lang="en-US" altLang="zh-CN" dirty="0" smtClean="0"/>
            </a:p>
            <a:p>
              <a:pPr algn="ctr"/>
              <a:r>
                <a:rPr lang="en-US" altLang="zh-CN" dirty="0" smtClean="0"/>
                <a:t>(LR)</a:t>
              </a:r>
              <a:endParaRPr lang="zh-CN" altLang="en-US" dirty="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2286167" y="3257731"/>
              <a:ext cx="2873710" cy="2426421"/>
            </a:xfrm>
            <a:custGeom>
              <a:avLst/>
              <a:gdLst>
                <a:gd name="connsiteX0" fmla="*/ 2236996 w 2873710"/>
                <a:gd name="connsiteY0" fmla="*/ 165011 h 2426421"/>
                <a:gd name="connsiteX1" fmla="*/ 1357917 w 2873710"/>
                <a:gd name="connsiteY1" fmla="*/ 51201 h 2426421"/>
                <a:gd name="connsiteX2" fmla="*/ 608344 w 2873710"/>
                <a:gd name="connsiteY2" fmla="*/ 686964 h 2426421"/>
                <a:gd name="connsiteX3" fmla="*/ 52 w 2873710"/>
                <a:gd name="connsiteY3" fmla="*/ 1511102 h 2426421"/>
                <a:gd name="connsiteX4" fmla="*/ 639740 w 2873710"/>
                <a:gd name="connsiteY4" fmla="*/ 2382333 h 2426421"/>
                <a:gd name="connsiteX5" fmla="*/ 1444255 w 2873710"/>
                <a:gd name="connsiteY5" fmla="*/ 1385519 h 2426421"/>
                <a:gd name="connsiteX6" fmla="*/ 2366504 w 2873710"/>
                <a:gd name="connsiteY6" fmla="*/ 2425502 h 2426421"/>
                <a:gd name="connsiteX7" fmla="*/ 2872759 w 2873710"/>
                <a:gd name="connsiteY7" fmla="*/ 1165749 h 2426421"/>
                <a:gd name="connsiteX8" fmla="*/ 2236996 w 2873710"/>
                <a:gd name="connsiteY8" fmla="*/ 165011 h 2426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3710" h="2426421">
                  <a:moveTo>
                    <a:pt x="2236996" y="165011"/>
                  </a:moveTo>
                  <a:cubicBezTo>
                    <a:pt x="1984522" y="-20747"/>
                    <a:pt x="1629359" y="-35791"/>
                    <a:pt x="1357917" y="51201"/>
                  </a:cubicBezTo>
                  <a:cubicBezTo>
                    <a:pt x="1086475" y="138193"/>
                    <a:pt x="834655" y="443647"/>
                    <a:pt x="608344" y="686964"/>
                  </a:cubicBezTo>
                  <a:cubicBezTo>
                    <a:pt x="382033" y="930281"/>
                    <a:pt x="-5181" y="1228541"/>
                    <a:pt x="52" y="1511102"/>
                  </a:cubicBezTo>
                  <a:cubicBezTo>
                    <a:pt x="5285" y="1793663"/>
                    <a:pt x="399040" y="2403263"/>
                    <a:pt x="639740" y="2382333"/>
                  </a:cubicBezTo>
                  <a:cubicBezTo>
                    <a:pt x="880440" y="2361403"/>
                    <a:pt x="1156461" y="1378324"/>
                    <a:pt x="1444255" y="1385519"/>
                  </a:cubicBezTo>
                  <a:cubicBezTo>
                    <a:pt x="1732049" y="1392714"/>
                    <a:pt x="2128420" y="2462130"/>
                    <a:pt x="2366504" y="2425502"/>
                  </a:cubicBezTo>
                  <a:cubicBezTo>
                    <a:pt x="2604588" y="2388874"/>
                    <a:pt x="2892381" y="1541189"/>
                    <a:pt x="2872759" y="1165749"/>
                  </a:cubicBezTo>
                  <a:cubicBezTo>
                    <a:pt x="2853137" y="790309"/>
                    <a:pt x="2489470" y="350769"/>
                    <a:pt x="2236996" y="16501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82250" y="3450867"/>
              <a:ext cx="5950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endParaRPr lang="en-US" altLang="zh-CN" dirty="0" smtClean="0"/>
            </a:p>
            <a:p>
              <a:pPr algn="ctr"/>
              <a:r>
                <a:rPr lang="en-US" altLang="zh-CN" dirty="0" smtClean="0"/>
                <a:t>(HR)</a:t>
              </a:r>
              <a:endParaRPr lang="zh-CN" altLang="en-US" dirty="0"/>
            </a:p>
          </p:txBody>
        </p:sp>
        <p:sp>
          <p:nvSpPr>
            <p:cNvPr id="15" name="Right Arrow 14"/>
            <p:cNvSpPr/>
            <p:nvPr/>
          </p:nvSpPr>
          <p:spPr bwMode="auto">
            <a:xfrm flipH="1">
              <a:off x="5307891" y="3593831"/>
              <a:ext cx="2057400" cy="420469"/>
            </a:xfrm>
            <a:prstGeom prst="rightArrow">
              <a:avLst/>
            </a:prstGeom>
            <a:noFill/>
            <a:ln>
              <a:solidFill>
                <a:srgbClr val="92D05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70925" y="3300699"/>
              <a:ext cx="1072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/>
                <a:t>y = f(y, </a:t>
              </a:r>
              <a:r>
                <a:rPr lang="el-GR" altLang="zh-CN" dirty="0" smtClean="0"/>
                <a:t>Θ</a:t>
              </a:r>
              <a:r>
                <a:rPr lang="en-US" altLang="zh-CN" dirty="0" smtClean="0"/>
                <a:t>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0143" y="3883967"/>
              <a:ext cx="7328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/>
                <a:t>f() - ? </a:t>
              </a:r>
            </a:p>
            <a:p>
              <a:pPr algn="ctr"/>
              <a:r>
                <a:rPr lang="el-GR" altLang="zh-CN" dirty="0" smtClean="0"/>
                <a:t>Θ</a:t>
              </a:r>
              <a:r>
                <a:rPr lang="en-US" altLang="zh-CN" dirty="0" smtClean="0"/>
                <a:t> - ?</a:t>
              </a:r>
            </a:p>
          </p:txBody>
        </p:sp>
        <p:sp>
          <p:nvSpPr>
            <p:cNvPr id="18" name="Right Arrow 17"/>
            <p:cNvSpPr/>
            <p:nvPr/>
          </p:nvSpPr>
          <p:spPr bwMode="auto">
            <a:xfrm>
              <a:off x="5307891" y="5148408"/>
              <a:ext cx="2057400" cy="420469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8D7BC37-D177-C640-A062-926312A39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532" r="30183"/>
            <a:stretch/>
          </p:blipFill>
          <p:spPr>
            <a:xfrm>
              <a:off x="5927719" y="4744234"/>
              <a:ext cx="915487" cy="45702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38200" y="1798341"/>
            <a:ext cx="109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Forward mapping (degradation) is an easier problem, than inversed one (restoration), hence may be more feasible: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298" y="5330076"/>
            <a:ext cx="1062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After forward mapping is approximated by some differentiable function (learned CNN), we can exploit additional information about degradation during restoration by learning gradient descent with approximated likelihood: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39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F38780FD-D0CF-F24A-9741-079D286D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Implementation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7D7B1F-8AF3-5644-8C14-9EC2DEB3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35" y="1849114"/>
            <a:ext cx="5408705" cy="10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F540F8E-E914-1D4E-AB05-015A3655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732" y="1788224"/>
            <a:ext cx="4075412" cy="1203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B93F92-16BD-CF4A-8024-3AB2BF0FEFAC}"/>
              </a:ext>
            </a:extLst>
          </p:cNvPr>
          <p:cNvSpPr txBox="1"/>
          <p:nvPr/>
        </p:nvSpPr>
        <p:spPr>
          <a:xfrm>
            <a:off x="3741182" y="6479354"/>
            <a:ext cx="515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x-none" dirty="0"/>
              <a:t>epo available at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ys-koshelev</a:t>
            </a:r>
            <a:r>
              <a:rPr lang="en-GB" dirty="0"/>
              <a:t>/</a:t>
            </a:r>
            <a:r>
              <a:rPr lang="en-GB" dirty="0" err="1"/>
              <a:t>lgd</a:t>
            </a:r>
            <a:endParaRPr lang="x-none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="" xmlns:a16="http://schemas.microsoft.com/office/drawing/2014/main" id="{BA4AFB6F-2FEB-1447-9141-77F581CB2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952103"/>
              </p:ext>
            </p:extLst>
          </p:nvPr>
        </p:nvGraphicFramePr>
        <p:xfrm>
          <a:off x="559786" y="3739903"/>
          <a:ext cx="10879360" cy="2453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840">
                  <a:extLst>
                    <a:ext uri="{9D8B030D-6E8A-4147-A177-3AD203B41FA5}">
                      <a16:colId xmlns="" xmlns:a16="http://schemas.microsoft.com/office/drawing/2014/main" val="2855889560"/>
                    </a:ext>
                  </a:extLst>
                </a:gridCol>
                <a:gridCol w="2719840">
                  <a:extLst>
                    <a:ext uri="{9D8B030D-6E8A-4147-A177-3AD203B41FA5}">
                      <a16:colId xmlns="" xmlns:a16="http://schemas.microsoft.com/office/drawing/2014/main" val="2970071755"/>
                    </a:ext>
                  </a:extLst>
                </a:gridCol>
                <a:gridCol w="2719840">
                  <a:extLst>
                    <a:ext uri="{9D8B030D-6E8A-4147-A177-3AD203B41FA5}">
                      <a16:colId xmlns="" xmlns:a16="http://schemas.microsoft.com/office/drawing/2014/main" val="1755971844"/>
                    </a:ext>
                  </a:extLst>
                </a:gridCol>
                <a:gridCol w="2719840">
                  <a:extLst>
                    <a:ext uri="{9D8B030D-6E8A-4147-A177-3AD203B41FA5}">
                      <a16:colId xmlns="" xmlns:a16="http://schemas.microsoft.com/office/drawing/2014/main" val="1221097191"/>
                    </a:ext>
                  </a:extLst>
                </a:gridCol>
              </a:tblGrid>
              <a:tr h="395398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Denoisig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Deblurring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Super Resolution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Semantic Synthesis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012707844"/>
                  </a:ext>
                </a:extLst>
              </a:tr>
              <a:tr h="395398">
                <a:tc>
                  <a:txBody>
                    <a:bodyPr/>
                    <a:lstStyle/>
                    <a:p>
                      <a:r>
                        <a:rPr lang="en-GB" dirty="0"/>
                        <a:t>y = x + n</a:t>
                      </a:r>
                      <a:endParaRPr lang="x-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y = Kx + n</a:t>
                      </a:r>
                      <a:endParaRPr lang="x-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y = </a:t>
                      </a:r>
                      <a:r>
                        <a:rPr lang="en-GB" dirty="0" err="1"/>
                        <a:t>DKx</a:t>
                      </a:r>
                      <a:r>
                        <a:rPr lang="en-GB" dirty="0"/>
                        <a:t> + n</a:t>
                      </a:r>
                      <a:endParaRPr lang="x-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y = s(x)</a:t>
                      </a:r>
                      <a:endParaRPr lang="x-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208349769"/>
                  </a:ext>
                </a:extLst>
              </a:tr>
              <a:tr h="1267440">
                <a:tc>
                  <a:txBody>
                    <a:bodyPr/>
                    <a:lstStyle/>
                    <a:p>
                      <a:r>
                        <a:rPr lang="en-GB" dirty="0"/>
                        <a:t>n </a:t>
                      </a:r>
                      <a:r>
                        <a:rPr lang="x-non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en-GB" dirty="0"/>
                        <a:t> N(0, 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GB" dirty="0"/>
                        <a:t>)</a:t>
                      </a:r>
                      <a:endParaRPr lang="x-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K – valid convolution matrix;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 </a:t>
                      </a:r>
                      <a:r>
                        <a:rPr lang="x-non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en-GB" dirty="0"/>
                        <a:t> N(0, 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GB" dirty="0"/>
                        <a:t>)</a:t>
                      </a:r>
                      <a:endParaRPr lang="x-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K – valid convolution matrix;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 – decimation operator;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 </a:t>
                      </a:r>
                      <a:r>
                        <a:rPr lang="x-non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en-GB" dirty="0"/>
                        <a:t> N(0, 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GB" dirty="0"/>
                        <a:t>)</a:t>
                      </a:r>
                      <a:endParaRPr lang="x-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 – trained semantic segmentation CNN</a:t>
                      </a:r>
                      <a:endParaRPr lang="x-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446401344"/>
                  </a:ext>
                </a:extLst>
              </a:tr>
              <a:tr h="395398">
                <a:tc>
                  <a:txBody>
                    <a:bodyPr/>
                    <a:lstStyle/>
                    <a:p>
                      <a:r>
                        <a:rPr lang="x-none" dirty="0"/>
                        <a:t>L(x, y) = ||y  -  x||</a:t>
                      </a:r>
                      <a:r>
                        <a:rPr lang="x-none" baseline="-25000" dirty="0"/>
                        <a:t>2</a:t>
                      </a:r>
                      <a:r>
                        <a:rPr lang="x-none" baseline="300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dirty="0"/>
                        <a:t>L(x, y) = ||y  - Kx||</a:t>
                      </a:r>
                      <a:r>
                        <a:rPr lang="x-none" baseline="-25000" dirty="0"/>
                        <a:t>2</a:t>
                      </a:r>
                      <a:r>
                        <a:rPr lang="x-none" baseline="300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dirty="0"/>
                        <a:t>L(x, y) = ||y  - DKx||</a:t>
                      </a:r>
                      <a:r>
                        <a:rPr lang="x-none" baseline="-25000" dirty="0"/>
                        <a:t>2</a:t>
                      </a:r>
                      <a:r>
                        <a:rPr lang="x-none" baseline="300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dirty="0"/>
                        <a:t>L(x, y) = CrossEntropy(y, x)</a:t>
                      </a:r>
                      <a:endParaRPr lang="x-none" baseline="30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72944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01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3D4D9D-C54E-F448-B794-10756EAE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3330EB-0E0D-364B-B041-7916EE04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x-none" dirty="0"/>
              <a:t>Images:</a:t>
            </a:r>
          </a:p>
          <a:p>
            <a:pPr lvl="1"/>
            <a:r>
              <a:rPr lang="x-none" dirty="0"/>
              <a:t>Berkley Segmentation datasets (BSD500) – 200 images, took random crops</a:t>
            </a:r>
          </a:p>
          <a:p>
            <a:pPr lvl="1"/>
            <a:r>
              <a:rPr lang="x-none" dirty="0"/>
              <a:t>ADE20K – 20 000+ images with segmentation masks</a:t>
            </a:r>
          </a:p>
          <a:p>
            <a:r>
              <a:rPr lang="x-none" dirty="0"/>
              <a:t>Kernels:</a:t>
            </a:r>
          </a:p>
          <a:p>
            <a:pPr lvl="1"/>
            <a:r>
              <a:rPr lang="x-none" dirty="0"/>
              <a:t>Camera Shake Blur kernels for deblurring (21x21): random sampling, using brownian motion simulation</a:t>
            </a:r>
          </a:p>
          <a:p>
            <a:pPr lvl="1"/>
            <a:endParaRPr lang="x-none" dirty="0"/>
          </a:p>
          <a:p>
            <a:pPr lvl="1"/>
            <a:endParaRPr lang="x-none" dirty="0"/>
          </a:p>
          <a:p>
            <a:pPr marL="457200" lvl="1" indent="0">
              <a:buNone/>
            </a:pPr>
            <a:endParaRPr lang="x-none" dirty="0"/>
          </a:p>
          <a:p>
            <a:pPr lvl="1"/>
            <a:r>
              <a:rPr lang="x-none" dirty="0"/>
              <a:t>Downscale kernels for super-resolution (13x13): random sampling of multivariate Gaussian kernels</a:t>
            </a:r>
          </a:p>
          <a:p>
            <a:pPr lvl="1"/>
            <a:endParaRPr lang="x-none" dirty="0"/>
          </a:p>
          <a:p>
            <a:pPr lvl="1"/>
            <a:endParaRPr lang="x-none" dirty="0"/>
          </a:p>
          <a:p>
            <a:pPr marL="457200" lvl="1" indent="0">
              <a:buNone/>
            </a:pP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487CB7-3C03-BA43-A7DA-3DC5D8C20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0" t="17078" r="9300" b="17078"/>
          <a:stretch/>
        </p:blipFill>
        <p:spPr>
          <a:xfrm>
            <a:off x="1133856" y="3866357"/>
            <a:ext cx="9924288" cy="896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0A56E74-0D4C-3E4C-ABDD-EF2C33833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2" b="13532"/>
          <a:stretch/>
        </p:blipFill>
        <p:spPr>
          <a:xfrm>
            <a:off x="0" y="5680648"/>
            <a:ext cx="12192000" cy="9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36DC77-2ADE-7F43-B9C2-C3FF5932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Training detais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473EB9-6C0A-E245-8A56-19A7E07D8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x-none" dirty="0"/>
              <a:t>Training loss: L1</a:t>
            </a:r>
          </a:p>
          <a:p>
            <a:r>
              <a:rPr lang="x-none" dirty="0"/>
              <a:t>Batch size: </a:t>
            </a:r>
          </a:p>
          <a:p>
            <a:pPr lvl="1"/>
            <a:r>
              <a:rPr lang="x-none" dirty="0"/>
              <a:t>64 for linear problems</a:t>
            </a:r>
          </a:p>
          <a:p>
            <a:pPr lvl="1"/>
            <a:r>
              <a:rPr lang="x-none" dirty="0"/>
              <a:t>8 for semantis synthesis </a:t>
            </a:r>
          </a:p>
          <a:p>
            <a:r>
              <a:rPr lang="x-none" dirty="0"/>
              <a:t>Validation metrics:</a:t>
            </a:r>
          </a:p>
          <a:p>
            <a:pPr lvl="1"/>
            <a:r>
              <a:rPr lang="x-none" dirty="0"/>
              <a:t>PSNR</a:t>
            </a:r>
          </a:p>
          <a:p>
            <a:pPr lvl="1"/>
            <a:r>
              <a:rPr lang="x-none" dirty="0"/>
              <a:t>SSIM</a:t>
            </a:r>
          </a:p>
          <a:p>
            <a:r>
              <a:rPr lang="x-none" dirty="0"/>
              <a:t>Datasets:</a:t>
            </a:r>
          </a:p>
          <a:p>
            <a:pPr lvl="1"/>
            <a:r>
              <a:rPr lang="x-none" dirty="0"/>
              <a:t>BSD500 for linear problems</a:t>
            </a:r>
          </a:p>
          <a:p>
            <a:pPr lvl="1"/>
            <a:r>
              <a:rPr lang="x-none" dirty="0"/>
              <a:t>ADE20K for semantic image synthesis</a:t>
            </a:r>
          </a:p>
          <a:p>
            <a:r>
              <a:rPr lang="x-none" dirty="0"/>
              <a:t>Network details:</a:t>
            </a:r>
          </a:p>
          <a:p>
            <a:pPr lvl="1"/>
            <a:r>
              <a:rPr lang="x-none" dirty="0"/>
              <a:t>Architecture: 4 Residual Blocks</a:t>
            </a:r>
          </a:p>
          <a:p>
            <a:pPr lvl="1"/>
            <a:r>
              <a:rPr lang="x-none" dirty="0"/>
              <a:t>64 features inside</a:t>
            </a:r>
          </a:p>
          <a:p>
            <a:pPr lvl="1"/>
            <a:r>
              <a:rPr lang="x-none" dirty="0"/>
              <a:t>Hidden state network: 2 Residual Blocks, 16 features inside</a:t>
            </a:r>
          </a:p>
          <a:p>
            <a:r>
              <a:rPr lang="x-none" dirty="0"/>
              <a:t>Up to 50 number of epoch, 200 batches per epoch</a:t>
            </a:r>
          </a:p>
          <a:p>
            <a:r>
              <a:rPr lang="x-none" dirty="0"/>
              <a:t>WarmUp + Step learning rate scheduling</a:t>
            </a:r>
          </a:p>
        </p:txBody>
      </p:sp>
    </p:spTree>
    <p:extLst>
      <p:ext uri="{BB962C8B-B14F-4D97-AF65-F5344CB8AC3E}">
        <p14:creationId xmlns:p14="http://schemas.microsoft.com/office/powerpoint/2010/main" val="67904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890C45-F2A4-2C47-A9C2-11B45E5B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Models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5EBF075-0E04-E74B-80A2-945F98A1F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25" y="1919464"/>
            <a:ext cx="7628965" cy="27502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A5C4D6AE-722E-BD4A-A5CB-649E2F29A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8494"/>
            <a:ext cx="11353800" cy="1736021"/>
          </a:xfrm>
        </p:spPr>
        <p:txBody>
          <a:bodyPr>
            <a:normAutofit fontScale="92500"/>
          </a:bodyPr>
          <a:lstStyle/>
          <a:p>
            <a:r>
              <a:rPr lang="x-none" dirty="0"/>
              <a:t>With hidden state (no-hidden), without backprop through likelihood grads</a:t>
            </a:r>
          </a:p>
          <a:p>
            <a:r>
              <a:rPr lang="x-none" dirty="0"/>
              <a:t>Without hidden state (no-hidden), without backprop through likelihood grads</a:t>
            </a:r>
          </a:p>
          <a:p>
            <a:r>
              <a:rPr lang="x-none" dirty="0"/>
              <a:t>Without hidden state (no-hidden), with backprop through likelihood grads (bgl)</a:t>
            </a: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1F1F4E9-4E33-564F-8F7F-70E29174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90" y="2612743"/>
            <a:ext cx="3331210" cy="816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FC4795D-799F-A04A-9D3F-9193CE51A4AC}"/>
              </a:ext>
            </a:extLst>
          </p:cNvPr>
          <p:cNvSpPr txBox="1"/>
          <p:nvPr/>
        </p:nvSpPr>
        <p:spPr>
          <a:xfrm>
            <a:off x="9807480" y="2129023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Hidden state:</a:t>
            </a:r>
          </a:p>
        </p:txBody>
      </p:sp>
    </p:spTree>
    <p:extLst>
      <p:ext uri="{BB962C8B-B14F-4D97-AF65-F5344CB8AC3E}">
        <p14:creationId xmlns:p14="http://schemas.microsoft.com/office/powerpoint/2010/main" val="352734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A7CDBF-3EE2-734C-8C6D-389309F2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Additional experiments: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C2E2A8-B282-4144-BE48-FABC994B2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544" y="1690688"/>
            <a:ext cx="10515600" cy="4351338"/>
          </a:xfrm>
        </p:spPr>
        <p:txBody>
          <a:bodyPr/>
          <a:lstStyle/>
          <a:p>
            <a:r>
              <a:rPr lang="x-none" dirty="0"/>
              <a:t>Non-learned optimization: LBFGS with Total Variation (TV) prior: </a:t>
            </a:r>
          </a:p>
          <a:p>
            <a:endParaRPr lang="x-none" dirty="0"/>
          </a:p>
          <a:p>
            <a:endParaRPr lang="x-none" dirty="0"/>
          </a:p>
          <a:p>
            <a:r>
              <a:rPr lang="x-none" dirty="0"/>
              <a:t>Grid search to find optimal regularization weight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9CCC9C-A46E-9140-9114-F6DDC414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44" y="2412937"/>
            <a:ext cx="6121400" cy="46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43F9E2F-7522-E048-9F83-E101B52DACE4}"/>
              </a:ext>
            </a:extLst>
          </p:cNvPr>
          <p:cNvSpPr txBox="1"/>
          <p:nvPr/>
        </p:nvSpPr>
        <p:spPr>
          <a:xfrm>
            <a:off x="216408" y="6252881"/>
            <a:ext cx="1197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Liu, D.C., </a:t>
            </a:r>
            <a:r>
              <a:rPr lang="en-GB" dirty="0" err="1"/>
              <a:t>Nocedal</a:t>
            </a:r>
            <a:r>
              <a:rPr lang="en-GB" dirty="0"/>
              <a:t>, J. On the limited memory BFGS method for large scale optimization. </a:t>
            </a:r>
            <a:r>
              <a:rPr lang="en-GB" i="1" dirty="0"/>
              <a:t>Mathematical Programming</a:t>
            </a:r>
            <a:r>
              <a:rPr lang="en-GB" dirty="0"/>
              <a:t> </a:t>
            </a:r>
            <a:r>
              <a:rPr lang="en-GB" b="1" dirty="0"/>
              <a:t>45, </a:t>
            </a:r>
            <a:r>
              <a:rPr lang="en-GB" dirty="0"/>
              <a:t>503–528 (1989). https://</a:t>
            </a:r>
            <a:r>
              <a:rPr lang="en-GB" dirty="0" err="1"/>
              <a:t>doi.org</a:t>
            </a:r>
            <a:r>
              <a:rPr lang="en-GB" dirty="0"/>
              <a:t>/10.1007/BF01589116</a:t>
            </a:r>
            <a:endParaRPr lang="x-non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56" y="3713551"/>
            <a:ext cx="5326776" cy="25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2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C306F2-57B2-7245-804C-E4FE05A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/>
              <a:t>Results</a:t>
            </a:r>
            <a:r>
              <a:rPr lang="en-US" dirty="0" smtClean="0"/>
              <a:t>: </a:t>
            </a:r>
            <a:r>
              <a:rPr lang="en-US" dirty="0" err="1" smtClean="0"/>
              <a:t>Denoising</a:t>
            </a:r>
            <a:endParaRPr lang="x-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184"/>
            <a:ext cx="6233160" cy="4224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32" y="1929184"/>
            <a:ext cx="6453868" cy="43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C306F2-57B2-7245-804C-E4FE05A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/>
              <a:t>Results</a:t>
            </a:r>
            <a:r>
              <a:rPr lang="en-US" dirty="0" smtClean="0"/>
              <a:t>: Super Resolution</a:t>
            </a:r>
            <a:endParaRPr lang="x-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8" y="2116183"/>
            <a:ext cx="5961602" cy="38796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7099"/>
            <a:ext cx="5961602" cy="39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C306F2-57B2-7245-804C-E4FE05A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/>
              <a:t>Results</a:t>
            </a:r>
            <a:r>
              <a:rPr lang="en-US" dirty="0" smtClean="0"/>
              <a:t>: </a:t>
            </a:r>
            <a:r>
              <a:rPr lang="en-US" dirty="0" err="1" smtClean="0"/>
              <a:t>Deblurring</a:t>
            </a:r>
            <a:endParaRPr lang="x-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099"/>
            <a:ext cx="6070691" cy="4008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71" y="1957099"/>
            <a:ext cx="6279729" cy="408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C306F2-57B2-7245-804C-E4FE05A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/>
              <a:t>Results</a:t>
            </a:r>
            <a:r>
              <a:rPr lang="en-US" dirty="0" smtClean="0"/>
              <a:t>: Semantic Synthesis</a:t>
            </a:r>
            <a:endParaRPr lang="x-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446303"/>
            <a:ext cx="86106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0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8EDCFF-0E4D-A24A-9B94-A2B47D1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Theoretical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FC7EBC7-55AC-4942-90AD-0CC9ACDF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42" y="2380298"/>
            <a:ext cx="8827115" cy="848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6C08E3-8670-024A-853F-83B27E748471}"/>
              </a:ext>
            </a:extLst>
          </p:cNvPr>
          <p:cNvSpPr txBox="1"/>
          <p:nvPr/>
        </p:nvSpPr>
        <p:spPr>
          <a:xfrm>
            <a:off x="838200" y="1822115"/>
            <a:ext cx="20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Degradation model: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A4AA96-1F36-8845-B144-E5339E1C0D8E}"/>
              </a:ext>
            </a:extLst>
          </p:cNvPr>
          <p:cNvSpPr txBox="1"/>
          <p:nvPr/>
        </p:nvSpPr>
        <p:spPr>
          <a:xfrm>
            <a:off x="838200" y="3733562"/>
            <a:ext cx="467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Example for Semantic Image Synthesis problem: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07509857-1615-4F48-B609-28A07AD5054E}"/>
              </a:ext>
            </a:extLst>
          </p:cNvPr>
          <p:cNvGrpSpPr/>
          <p:nvPr/>
        </p:nvGrpSpPr>
        <p:grpSpPr>
          <a:xfrm>
            <a:off x="-1" y="4102894"/>
            <a:ext cx="12192000" cy="2244148"/>
            <a:chOff x="47606" y="4248727"/>
            <a:chExt cx="12192000" cy="2244148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DAC53F2F-AC7D-FA44-9CEB-DEC412552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06" y="4606018"/>
              <a:ext cx="12192000" cy="18868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5BECDD2-FA10-524B-BB05-3E9174F9A374}"/>
                </a:ext>
              </a:extLst>
            </p:cNvPr>
            <p:cNvSpPr txBox="1"/>
            <p:nvPr/>
          </p:nvSpPr>
          <p:spPr>
            <a:xfrm>
              <a:off x="1136072" y="4248727"/>
              <a:ext cx="33054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500" dirty="0"/>
                <a:t>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6D4BF4A-CA68-D54F-862A-BA47EB5357DD}"/>
                </a:ext>
              </a:extLst>
            </p:cNvPr>
            <p:cNvSpPr txBox="1"/>
            <p:nvPr/>
          </p:nvSpPr>
          <p:spPr>
            <a:xfrm>
              <a:off x="3652981" y="4248727"/>
              <a:ext cx="4331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500" dirty="0"/>
                <a:t>x</a:t>
              </a:r>
              <a:r>
                <a:rPr lang="x-none" sz="2500" baseline="-250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B03662C-BC9C-8B4C-89B0-C0E5E25D2104}"/>
                </a:ext>
              </a:extLst>
            </p:cNvPr>
            <p:cNvSpPr txBox="1"/>
            <p:nvPr/>
          </p:nvSpPr>
          <p:spPr>
            <a:xfrm>
              <a:off x="6055916" y="4248727"/>
              <a:ext cx="4331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500" dirty="0"/>
                <a:t>x</a:t>
              </a:r>
              <a:r>
                <a:rPr lang="x-none" sz="2500" baseline="-25000" dirty="0"/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6286E59-A8B0-9A40-869D-1F7E8B9FABE7}"/>
                </a:ext>
              </a:extLst>
            </p:cNvPr>
            <p:cNvSpPr txBox="1"/>
            <p:nvPr/>
          </p:nvSpPr>
          <p:spPr>
            <a:xfrm>
              <a:off x="8458851" y="4248727"/>
              <a:ext cx="4331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500" dirty="0"/>
                <a:t>x</a:t>
              </a:r>
              <a:r>
                <a:rPr lang="x-none" sz="2500" baseline="-25000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9B910D8-4DBF-F54A-822D-3AA6E7A123D2}"/>
                </a:ext>
              </a:extLst>
            </p:cNvPr>
            <p:cNvSpPr txBox="1"/>
            <p:nvPr/>
          </p:nvSpPr>
          <p:spPr>
            <a:xfrm>
              <a:off x="10920668" y="4248727"/>
              <a:ext cx="4331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500" dirty="0"/>
                <a:t>x</a:t>
              </a:r>
              <a:r>
                <a:rPr lang="x-none" sz="2500" baseline="-25000" dirty="0"/>
                <a:t>4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4D9A88F-F011-D847-A148-3842C14573D4}"/>
              </a:ext>
            </a:extLst>
          </p:cNvPr>
          <p:cNvSpPr txBox="1"/>
          <p:nvPr/>
        </p:nvSpPr>
        <p:spPr>
          <a:xfrm>
            <a:off x="3741182" y="6479354"/>
            <a:ext cx="496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Image credit: </a:t>
            </a:r>
            <a:r>
              <a:rPr lang="en-GB" dirty="0"/>
              <a:t>https://</a:t>
            </a:r>
            <a:r>
              <a:rPr lang="en-GB" dirty="0" err="1"/>
              <a:t>arxiv.org</a:t>
            </a:r>
            <a:r>
              <a:rPr lang="en-GB" dirty="0"/>
              <a:t>/pdf/1903.07291.pdf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212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C306F2-57B2-7245-804C-E4FE05A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LBFGS with TV prior: </a:t>
            </a:r>
            <a:r>
              <a:rPr lang="en-US" dirty="0" err="1" smtClean="0"/>
              <a:t>Denoising</a:t>
            </a:r>
            <a:endParaRPr lang="x-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5" y="2178148"/>
            <a:ext cx="11191250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C306F2-57B2-7245-804C-E4FE05A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LBFGS with TV prior: </a:t>
            </a:r>
            <a:r>
              <a:rPr lang="en-US" dirty="0" err="1" smtClean="0"/>
              <a:t>Deblurring</a:t>
            </a:r>
            <a:endParaRPr lang="x-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6" y="2239108"/>
            <a:ext cx="11178547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C306F2-57B2-7245-804C-E4FE05A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LBFGS with TV prior: </a:t>
            </a:r>
            <a:r>
              <a:rPr lang="en-US" dirty="0" err="1" smtClean="0"/>
              <a:t>SuperResolution</a:t>
            </a:r>
            <a:endParaRPr lang="x-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5" y="2021394"/>
            <a:ext cx="11191250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9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C306F2-57B2-7245-804C-E4FE05A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LBFGS with TV prior: Semantic synthesis</a:t>
            </a:r>
            <a:endParaRPr lang="x-none" dirty="0"/>
          </a:p>
        </p:txBody>
      </p:sp>
      <p:grpSp>
        <p:nvGrpSpPr>
          <p:cNvPr id="7" name="Group 6"/>
          <p:cNvGrpSpPr/>
          <p:nvPr/>
        </p:nvGrpSpPr>
        <p:grpSpPr>
          <a:xfrm>
            <a:off x="1867989" y="1331053"/>
            <a:ext cx="8456021" cy="5711382"/>
            <a:chOff x="2337883" y="1794972"/>
            <a:chExt cx="7163167" cy="48381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883" y="1794972"/>
              <a:ext cx="7163167" cy="25042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883" y="4128869"/>
              <a:ext cx="7163167" cy="2504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70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(in progress): testing on BSD68 </a:t>
            </a:r>
            <a:r>
              <a:rPr lang="en-US" dirty="0" err="1" smtClean="0"/>
              <a:t>denoising</a:t>
            </a:r>
            <a:r>
              <a:rPr lang="en-US" dirty="0" smtClean="0"/>
              <a:t> dataset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276879"/>
              </p:ext>
            </p:extLst>
          </p:nvPr>
        </p:nvGraphicFramePr>
        <p:xfrm>
          <a:off x="2031999" y="2929829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TV_LBFGS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LGD_no</a:t>
                      </a:r>
                      <a:r>
                        <a:rPr lang="en-US" dirty="0" smtClean="0"/>
                        <a:t>-hidden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LGD_no</a:t>
                      </a:r>
                      <a:r>
                        <a:rPr lang="en-US" dirty="0" smtClean="0"/>
                        <a:t>-hidden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RIM[1]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CBM3D[2]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RTF-5[3]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PSNR, dBs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7350" y="4887911"/>
            <a:ext cx="11002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arxiv.org/pdf/1706.04008.pdf</a:t>
            </a:r>
            <a:endParaRPr lang="en-US" dirty="0" smtClean="0"/>
          </a:p>
          <a:p>
            <a:r>
              <a:rPr lang="en-US" dirty="0"/>
              <a:t>[2] </a:t>
            </a:r>
            <a:r>
              <a:rPr lang="en-US" dirty="0" err="1"/>
              <a:t>Kostadin</a:t>
            </a:r>
            <a:r>
              <a:rPr lang="en-US" dirty="0"/>
              <a:t> </a:t>
            </a:r>
            <a:r>
              <a:rPr lang="en-US" dirty="0" err="1"/>
              <a:t>Dabov</a:t>
            </a:r>
            <a:r>
              <a:rPr lang="en-US" dirty="0"/>
              <a:t>, Alessandro </a:t>
            </a:r>
            <a:r>
              <a:rPr lang="en-US" dirty="0" err="1"/>
              <a:t>Foi</a:t>
            </a:r>
            <a:r>
              <a:rPr lang="en-US" dirty="0"/>
              <a:t>, Vladimir </a:t>
            </a:r>
            <a:r>
              <a:rPr lang="en-US" dirty="0" err="1"/>
              <a:t>Katkovnik</a:t>
            </a:r>
            <a:r>
              <a:rPr lang="en-US" dirty="0"/>
              <a:t>, and Karen </a:t>
            </a:r>
            <a:r>
              <a:rPr lang="en-US" dirty="0" err="1"/>
              <a:t>Egiazarian</a:t>
            </a:r>
            <a:r>
              <a:rPr lang="en-US" dirty="0"/>
              <a:t>. Color Image </a:t>
            </a:r>
            <a:r>
              <a:rPr lang="en-US" dirty="0" err="1"/>
              <a:t>Denoising</a:t>
            </a:r>
            <a:r>
              <a:rPr lang="en-US" dirty="0"/>
              <a:t> via Sparse 3D Collaborative Filtering with Grouping Constraint in Luminance-Chrominance Space. In 2007 IEEE International Conference on Image Processing, pages I – 313–I – 316. IEEE, </a:t>
            </a:r>
            <a:r>
              <a:rPr lang="en-US" dirty="0" err="1"/>
              <a:t>sep</a:t>
            </a:r>
            <a:r>
              <a:rPr lang="en-US" dirty="0"/>
              <a:t> 2007</a:t>
            </a:r>
            <a:r>
              <a:rPr lang="en-US" dirty="0" smtClean="0"/>
              <a:t>.</a:t>
            </a:r>
          </a:p>
          <a:p>
            <a:r>
              <a:rPr lang="en-US" dirty="0"/>
              <a:t>[3] Uwe Schmidt, Jeremy </a:t>
            </a:r>
            <a:r>
              <a:rPr lang="en-US" dirty="0" err="1"/>
              <a:t>Jancsary</a:t>
            </a:r>
            <a:r>
              <a:rPr lang="en-US" dirty="0"/>
              <a:t>, Sebastian </a:t>
            </a:r>
            <a:r>
              <a:rPr lang="en-US" dirty="0" err="1"/>
              <a:t>Nowozin</a:t>
            </a:r>
            <a:r>
              <a:rPr lang="en-US" dirty="0"/>
              <a:t>, Stefan Roth, and </a:t>
            </a:r>
            <a:r>
              <a:rPr lang="en-US" dirty="0" err="1"/>
              <a:t>Carsten</a:t>
            </a:r>
            <a:r>
              <a:rPr lang="en-US" dirty="0"/>
              <a:t> </a:t>
            </a:r>
            <a:r>
              <a:rPr lang="en-US" dirty="0" err="1"/>
              <a:t>Rother</a:t>
            </a:r>
            <a:r>
              <a:rPr lang="en-US" dirty="0"/>
              <a:t>. Cascades of regression tree fields for image restoration. IEEE Transactions on Pattern Analysis and Machine Intelligence, 38 (4):677–689, 2016. </a:t>
            </a:r>
          </a:p>
        </p:txBody>
      </p:sp>
    </p:spTree>
    <p:extLst>
      <p:ext uri="{BB962C8B-B14F-4D97-AF65-F5344CB8AC3E}">
        <p14:creationId xmlns:p14="http://schemas.microsoft.com/office/powerpoint/2010/main" val="41511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8EDCFF-0E4D-A24A-9B94-A2B47D1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Theoretical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6C08E3-8670-024A-853F-83B27E748471}"/>
              </a:ext>
            </a:extLst>
          </p:cNvPr>
          <p:cNvSpPr txBox="1"/>
          <p:nvPr/>
        </p:nvSpPr>
        <p:spPr>
          <a:xfrm>
            <a:off x="838200" y="1822115"/>
            <a:ext cx="832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Linear degradation model + i.i.d. Gaussian noise =&gt; classical image restoration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A4AA96-1F36-8845-B144-E5339E1C0D8E}"/>
              </a:ext>
            </a:extLst>
          </p:cNvPr>
          <p:cNvSpPr txBox="1"/>
          <p:nvPr/>
        </p:nvSpPr>
        <p:spPr>
          <a:xfrm>
            <a:off x="838200" y="3733562"/>
            <a:ext cx="323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Example for deblurring problem: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6798F1A-C4E9-A943-A8F9-961C4F9D0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4399480"/>
            <a:ext cx="11804073" cy="2350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6252DD-6D51-264E-BC35-6731244E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68" y="2458520"/>
            <a:ext cx="10095732" cy="9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2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8EDCFF-0E4D-A24A-9B94-A2B47D1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Theoretical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FC7EBC7-55AC-4942-90AD-0CC9ACDF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42" y="2380298"/>
            <a:ext cx="8827115" cy="848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6C08E3-8670-024A-853F-83B27E748471}"/>
              </a:ext>
            </a:extLst>
          </p:cNvPr>
          <p:cNvSpPr txBox="1"/>
          <p:nvPr/>
        </p:nvSpPr>
        <p:spPr>
          <a:xfrm>
            <a:off x="838200" y="1822115"/>
            <a:ext cx="20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Degradation model: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A4AA96-1F36-8845-B144-E5339E1C0D8E}"/>
              </a:ext>
            </a:extLst>
          </p:cNvPr>
          <p:cNvSpPr txBox="1"/>
          <p:nvPr/>
        </p:nvSpPr>
        <p:spPr>
          <a:xfrm>
            <a:off x="838200" y="3918228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Reasonable solutin - MAP (mode of negative log-posterior) =&gt; variational problem: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D90845E-B9CD-5640-BF2B-76FF9DB57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28" y="4597933"/>
            <a:ext cx="11472142" cy="448225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="" xmlns:a16="http://schemas.microsoft.com/office/drawing/2014/main" id="{BE4E0E4C-287E-4349-9061-B2243766D58A}"/>
              </a:ext>
            </a:extLst>
          </p:cNvPr>
          <p:cNvSpPr/>
          <p:nvPr/>
        </p:nvSpPr>
        <p:spPr>
          <a:xfrm rot="16200000">
            <a:off x="3724563" y="2411224"/>
            <a:ext cx="762000" cy="59389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F376B8D-946F-1F47-A2A0-242280A34490}"/>
              </a:ext>
            </a:extLst>
          </p:cNvPr>
          <p:cNvSpPr txBox="1"/>
          <p:nvPr/>
        </p:nvSpPr>
        <p:spPr>
          <a:xfrm>
            <a:off x="2902285" y="5951197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Probabilistic framework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="" xmlns:a16="http://schemas.microsoft.com/office/drawing/2014/main" id="{5CDDAB60-7B23-5F4B-B108-9B156B11B70F}"/>
              </a:ext>
            </a:extLst>
          </p:cNvPr>
          <p:cNvSpPr/>
          <p:nvPr/>
        </p:nvSpPr>
        <p:spPr>
          <a:xfrm rot="16200000">
            <a:off x="9384145" y="3217097"/>
            <a:ext cx="762000" cy="43272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CAAA309-D684-EF4A-80C7-E48F5B316436}"/>
              </a:ext>
            </a:extLst>
          </p:cNvPr>
          <p:cNvSpPr txBox="1"/>
          <p:nvPr/>
        </p:nvSpPr>
        <p:spPr>
          <a:xfrm>
            <a:off x="8561867" y="5858834"/>
            <a:ext cx="22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Variational framework</a:t>
            </a:r>
          </a:p>
        </p:txBody>
      </p:sp>
    </p:spTree>
    <p:extLst>
      <p:ext uri="{BB962C8B-B14F-4D97-AF65-F5344CB8AC3E}">
        <p14:creationId xmlns:p14="http://schemas.microsoft.com/office/powerpoint/2010/main" val="341061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8EDCFF-0E4D-A24A-9B94-A2B47D1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Theoretical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FC7EBC7-55AC-4942-90AD-0CC9ACDF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42" y="2380298"/>
            <a:ext cx="8827115" cy="848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6C08E3-8670-024A-853F-83B27E748471}"/>
              </a:ext>
            </a:extLst>
          </p:cNvPr>
          <p:cNvSpPr txBox="1"/>
          <p:nvPr/>
        </p:nvSpPr>
        <p:spPr>
          <a:xfrm>
            <a:off x="838200" y="1822115"/>
            <a:ext cx="20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Degradation model: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A4AA96-1F36-8845-B144-E5339E1C0D8E}"/>
              </a:ext>
            </a:extLst>
          </p:cNvPr>
          <p:cNvSpPr txBox="1"/>
          <p:nvPr/>
        </p:nvSpPr>
        <p:spPr>
          <a:xfrm>
            <a:off x="838200" y="391822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Reasonable solutin - MAP (mode of negative log-posterior) =&gt; variational problem: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859EE6D-DCA4-0749-AA1C-05588BCE1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399" y="4720449"/>
            <a:ext cx="52832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4CE36A2-CEA1-2949-9061-06FF648C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699" y="6158923"/>
            <a:ext cx="7594600" cy="469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A3C773-5C00-7041-A126-AF04BF04E563}"/>
              </a:ext>
            </a:extLst>
          </p:cNvPr>
          <p:cNvSpPr txBox="1"/>
          <p:nvPr/>
        </p:nvSpPr>
        <p:spPr>
          <a:xfrm>
            <a:off x="838200" y="5489970"/>
            <a:ext cx="580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Solution via gradient-based optimization (gradient descent):</a:t>
            </a:r>
          </a:p>
        </p:txBody>
      </p:sp>
    </p:spTree>
    <p:extLst>
      <p:ext uri="{BB962C8B-B14F-4D97-AF65-F5344CB8AC3E}">
        <p14:creationId xmlns:p14="http://schemas.microsoft.com/office/powerpoint/2010/main" val="409051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8EDCFF-0E4D-A24A-9B94-A2B47D1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Theoretical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FC7EBC7-55AC-4942-90AD-0CC9ACDF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42" y="2380298"/>
            <a:ext cx="8827115" cy="848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6C08E3-8670-024A-853F-83B27E748471}"/>
              </a:ext>
            </a:extLst>
          </p:cNvPr>
          <p:cNvSpPr txBox="1"/>
          <p:nvPr/>
        </p:nvSpPr>
        <p:spPr>
          <a:xfrm>
            <a:off x="838200" y="1822115"/>
            <a:ext cx="20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Degradation model: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A4AA96-1F36-8845-B144-E5339E1C0D8E}"/>
              </a:ext>
            </a:extLst>
          </p:cNvPr>
          <p:cNvSpPr txBox="1"/>
          <p:nvPr/>
        </p:nvSpPr>
        <p:spPr>
          <a:xfrm>
            <a:off x="838200" y="3918228"/>
            <a:ext cx="796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Reasonable solutin - MAP (mode of negative log-posterior) =&gt; variational problem: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859EE6D-DCA4-0749-AA1C-05588BCE1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399" y="4720449"/>
            <a:ext cx="52832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4CE36A2-CEA1-2949-9061-06FF648C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699" y="6158923"/>
            <a:ext cx="7594600" cy="469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A3C773-5C00-7041-A126-AF04BF04E563}"/>
              </a:ext>
            </a:extLst>
          </p:cNvPr>
          <p:cNvSpPr txBox="1"/>
          <p:nvPr/>
        </p:nvSpPr>
        <p:spPr>
          <a:xfrm>
            <a:off x="838200" y="5489970"/>
            <a:ext cx="580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Solution via gradient-based optimization (gradient descent):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="" xmlns:a16="http://schemas.microsoft.com/office/drawing/2014/main" id="{C4A4C658-8DAE-DA4D-9666-B556B86AC7FE}"/>
              </a:ext>
            </a:extLst>
          </p:cNvPr>
          <p:cNvSpPr/>
          <p:nvPr/>
        </p:nvSpPr>
        <p:spPr>
          <a:xfrm rot="16200000" flipH="1">
            <a:off x="8081879" y="5538059"/>
            <a:ext cx="369332" cy="942108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CEF6111-7ED6-D04C-A5DA-771598DC04AC}"/>
              </a:ext>
            </a:extLst>
          </p:cNvPr>
          <p:cNvSpPr txBox="1"/>
          <p:nvPr/>
        </p:nvSpPr>
        <p:spPr>
          <a:xfrm>
            <a:off x="8053179" y="5455114"/>
            <a:ext cx="293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C00000"/>
                </a:solidFill>
              </a:rPr>
              <a:t>No knowledge about prior - ?</a:t>
            </a:r>
          </a:p>
        </p:txBody>
      </p:sp>
    </p:spTree>
    <p:extLst>
      <p:ext uri="{BB962C8B-B14F-4D97-AF65-F5344CB8AC3E}">
        <p14:creationId xmlns:p14="http://schemas.microsoft.com/office/powerpoint/2010/main" val="13833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8EDCFF-0E4D-A24A-9B94-A2B47D1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Theoretical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FC7EBC7-55AC-4942-90AD-0CC9ACDF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42" y="2380298"/>
            <a:ext cx="8827115" cy="848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6C08E3-8670-024A-853F-83B27E748471}"/>
              </a:ext>
            </a:extLst>
          </p:cNvPr>
          <p:cNvSpPr txBox="1"/>
          <p:nvPr/>
        </p:nvSpPr>
        <p:spPr>
          <a:xfrm>
            <a:off x="838200" y="1822115"/>
            <a:ext cx="20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Degradation model: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A4AA96-1F36-8845-B144-E5339E1C0D8E}"/>
              </a:ext>
            </a:extLst>
          </p:cNvPr>
          <p:cNvSpPr txBox="1"/>
          <p:nvPr/>
        </p:nvSpPr>
        <p:spPr>
          <a:xfrm>
            <a:off x="838200" y="391822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Reasonable solutin - mode of posterior (negative log-posterior), variational problem: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859EE6D-DCA4-0749-AA1C-05588BCE1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399" y="4720449"/>
            <a:ext cx="52832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4CE36A2-CEA1-2949-9061-06FF648C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699" y="6158923"/>
            <a:ext cx="7594600" cy="469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A3C773-5C00-7041-A126-AF04BF04E563}"/>
              </a:ext>
            </a:extLst>
          </p:cNvPr>
          <p:cNvSpPr txBox="1"/>
          <p:nvPr/>
        </p:nvSpPr>
        <p:spPr>
          <a:xfrm>
            <a:off x="838200" y="5489970"/>
            <a:ext cx="580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Solution via gradient-based optimization (gradient descent):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="" xmlns:a16="http://schemas.microsoft.com/office/drawing/2014/main" id="{C4A4C658-8DAE-DA4D-9666-B556B86AC7FE}"/>
              </a:ext>
            </a:extLst>
          </p:cNvPr>
          <p:cNvSpPr/>
          <p:nvPr/>
        </p:nvSpPr>
        <p:spPr>
          <a:xfrm rot="16200000" flipH="1">
            <a:off x="8081879" y="5538059"/>
            <a:ext cx="369332" cy="942108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31AF524-0877-6546-A729-D6F8AA1F2B3A}"/>
              </a:ext>
            </a:extLst>
          </p:cNvPr>
          <p:cNvSpPr txBox="1"/>
          <p:nvPr/>
        </p:nvSpPr>
        <p:spPr>
          <a:xfrm>
            <a:off x="9043258" y="5862321"/>
            <a:ext cx="194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chemeClr val="accent6"/>
                </a:solidFill>
              </a:rPr>
              <a:t>Learn it from data!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CEF6111-7ED6-D04C-A5DA-771598DC04AC}"/>
              </a:ext>
            </a:extLst>
          </p:cNvPr>
          <p:cNvSpPr txBox="1"/>
          <p:nvPr/>
        </p:nvSpPr>
        <p:spPr>
          <a:xfrm>
            <a:off x="8053179" y="5455114"/>
            <a:ext cx="293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C00000"/>
                </a:solidFill>
              </a:rPr>
              <a:t>No knowledge about prior - ?</a:t>
            </a:r>
          </a:p>
        </p:txBody>
      </p:sp>
    </p:spTree>
    <p:extLst>
      <p:ext uri="{BB962C8B-B14F-4D97-AF65-F5344CB8AC3E}">
        <p14:creationId xmlns:p14="http://schemas.microsoft.com/office/powerpoint/2010/main" val="226651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8EDCFF-0E4D-A24A-9B94-A2B47D1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Theoretical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FC7EBC7-55AC-4942-90AD-0CC9ACDF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42" y="2380298"/>
            <a:ext cx="8827115" cy="848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6C08E3-8670-024A-853F-83B27E748471}"/>
              </a:ext>
            </a:extLst>
          </p:cNvPr>
          <p:cNvSpPr txBox="1"/>
          <p:nvPr/>
        </p:nvSpPr>
        <p:spPr>
          <a:xfrm>
            <a:off x="838200" y="1822115"/>
            <a:ext cx="20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Degradation model: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A4AA96-1F36-8845-B144-E5339E1C0D8E}"/>
              </a:ext>
            </a:extLst>
          </p:cNvPr>
          <p:cNvSpPr txBox="1"/>
          <p:nvPr/>
        </p:nvSpPr>
        <p:spPr>
          <a:xfrm>
            <a:off x="838200" y="391822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Reasonable solutin - mode of posterior (negative log-posterior), variational problem: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A3C773-5C00-7041-A126-AF04BF04E563}"/>
              </a:ext>
            </a:extLst>
          </p:cNvPr>
          <p:cNvSpPr txBox="1"/>
          <p:nvPr/>
        </p:nvSpPr>
        <p:spPr>
          <a:xfrm>
            <a:off x="838200" y="5489970"/>
            <a:ext cx="8208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Solution via learned gradient-based optimization: meet the learned 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187C66-39D3-FC49-9FDC-D907FFD33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50" y="6113580"/>
            <a:ext cx="6997700" cy="46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A8BED79-8519-0F43-B54F-2D9F1E8CD775}"/>
              </a:ext>
            </a:extLst>
          </p:cNvPr>
          <p:cNvSpPr txBox="1"/>
          <p:nvPr/>
        </p:nvSpPr>
        <p:spPr>
          <a:xfrm>
            <a:off x="9647614" y="4520474"/>
            <a:ext cx="2544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accent6"/>
                </a:solidFill>
              </a:rPr>
              <a:t>Calculations of step size, step direction and </a:t>
            </a:r>
            <a:r>
              <a:rPr lang="en-GB" dirty="0">
                <a:solidFill>
                  <a:schemeClr val="accent6"/>
                </a:solidFill>
              </a:rPr>
              <a:t>g</a:t>
            </a:r>
            <a:r>
              <a:rPr lang="x-none" dirty="0">
                <a:solidFill>
                  <a:schemeClr val="accent6"/>
                </a:solidFill>
              </a:rPr>
              <a:t>radient of prior are alltogether embedded in CNN architecture, which can be learned from data through backpropagation!</a:t>
            </a:r>
          </a:p>
        </p:txBody>
      </p:sp>
    </p:spTree>
    <p:extLst>
      <p:ext uri="{BB962C8B-B14F-4D97-AF65-F5344CB8AC3E}">
        <p14:creationId xmlns:p14="http://schemas.microsoft.com/office/powerpoint/2010/main" val="211808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8EDCFF-0E4D-A24A-9B94-A2B47D1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Theoretical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187C66-39D3-FC49-9FDC-D907FFD33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86" y="2125803"/>
            <a:ext cx="69977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410F515-FE3D-A640-91D6-1C2D9CC68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421" y="3562129"/>
            <a:ext cx="7628965" cy="2750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2D4A88D-AA30-3A4C-9086-B979FF13D13D}"/>
              </a:ext>
            </a:extLst>
          </p:cNvPr>
          <p:cNvSpPr txBox="1"/>
          <p:nvPr/>
        </p:nvSpPr>
        <p:spPr>
          <a:xfrm>
            <a:off x="838200" y="1589197"/>
            <a:ext cx="340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Learned learned gradient descent: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6CB0CCC-A433-2A40-A63F-FF55FF9050A4}"/>
              </a:ext>
            </a:extLst>
          </p:cNvPr>
          <p:cNvSpPr txBox="1"/>
          <p:nvPr/>
        </p:nvSpPr>
        <p:spPr>
          <a:xfrm>
            <a:off x="838200" y="2924955"/>
            <a:ext cx="769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Is a Recurrent Neural Network (RNN) with additional input of likelihood gradient: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1A55B5F-C366-C54A-BD7B-BCF587A3EB59}"/>
              </a:ext>
            </a:extLst>
          </p:cNvPr>
          <p:cNvSpPr txBox="1"/>
          <p:nvPr/>
        </p:nvSpPr>
        <p:spPr>
          <a:xfrm>
            <a:off x="3741182" y="6479354"/>
            <a:ext cx="496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Image credit: </a:t>
            </a:r>
            <a:r>
              <a:rPr lang="en-GB" dirty="0"/>
              <a:t>https://</a:t>
            </a:r>
            <a:r>
              <a:rPr lang="en-GB" dirty="0" err="1"/>
              <a:t>arxiv.org</a:t>
            </a:r>
            <a:r>
              <a:rPr lang="en-GB" dirty="0"/>
              <a:t>/pdf/1706.04008.pdf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27887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860</Words>
  <Application>Microsoft Office PowerPoint</Application>
  <PresentationFormat>Widescreen</PresentationFormat>
  <Paragraphs>148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宋体</vt:lpstr>
      <vt:lpstr>等线</vt:lpstr>
      <vt:lpstr>Arial</vt:lpstr>
      <vt:lpstr>Calibri</vt:lpstr>
      <vt:lpstr>Calibri Light</vt:lpstr>
      <vt:lpstr>Wingdings</vt:lpstr>
      <vt:lpstr>Office Theme</vt:lpstr>
      <vt:lpstr>Image restoration and synthesis via Learned Gradient Descent</vt:lpstr>
      <vt:lpstr>Theoretical background</vt:lpstr>
      <vt:lpstr>Theoretical background</vt:lpstr>
      <vt:lpstr>Theoretical background</vt:lpstr>
      <vt:lpstr>Theoretical background</vt:lpstr>
      <vt:lpstr>Theoretical background</vt:lpstr>
      <vt:lpstr>Theoretical background</vt:lpstr>
      <vt:lpstr>Theoretical background</vt:lpstr>
      <vt:lpstr>Theoretical background</vt:lpstr>
      <vt:lpstr>Who cares?</vt:lpstr>
      <vt:lpstr>Implementation details</vt:lpstr>
      <vt:lpstr>Datasets</vt:lpstr>
      <vt:lpstr>Training detais</vt:lpstr>
      <vt:lpstr>Models details</vt:lpstr>
      <vt:lpstr>Additional experiments: baseline</vt:lpstr>
      <vt:lpstr>Results: Denoising</vt:lpstr>
      <vt:lpstr>Results: Super Resolution</vt:lpstr>
      <vt:lpstr>Results: Deblurring</vt:lpstr>
      <vt:lpstr>Results: Semantic Synthesis</vt:lpstr>
      <vt:lpstr>Results: LBFGS with TV prior: Denoising</vt:lpstr>
      <vt:lpstr>Results: LBFGS with TV prior: Deblurring</vt:lpstr>
      <vt:lpstr>Results: LBFGS with TV prior: SuperResolution</vt:lpstr>
      <vt:lpstr>Results: LBFGS with TV prior: Semantic synthesis</vt:lpstr>
      <vt:lpstr>Results (in progress): testing on BSD68 denoising dataset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restoration and synthesis via Learned Gradient Descent</dc:title>
  <dc:creator>Microsoft Office User</dc:creator>
  <cp:lastModifiedBy>Koshelev Iaroslav</cp:lastModifiedBy>
  <cp:revision>44</cp:revision>
  <dcterms:created xsi:type="dcterms:W3CDTF">2020-10-23T09:17:29Z</dcterms:created>
  <dcterms:modified xsi:type="dcterms:W3CDTF">2020-10-23T11:25:38Z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1600262578</vt:lpwstr>
  </property>
</Properties>
</file>